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3" r:id="rId5"/>
    <p:sldId id="264" r:id="rId6"/>
    <p:sldId id="266" r:id="rId7"/>
    <p:sldId id="260" r:id="rId8"/>
    <p:sldId id="267" r:id="rId9"/>
    <p:sldId id="265" r:id="rId10"/>
    <p:sldId id="268" r:id="rId11"/>
  </p:sldIdLst>
  <p:sldSz cx="9144000" cy="6858000" type="screen4x3"/>
  <p:notesSz cx="68580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44" autoAdjust="0"/>
    <p:restoredTop sz="90929"/>
  </p:normalViewPr>
  <p:slideViewPr>
    <p:cSldViewPr>
      <p:cViewPr varScale="1">
        <p:scale>
          <a:sx n="46" d="100"/>
          <a:sy n="46" d="100"/>
        </p:scale>
        <p:origin x="-6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5982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69535F-4E5B-445C-B244-7084882498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2174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8410A6-B450-4CF3-990F-662A301D87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0945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59885-E389-45AB-8839-19CFA3FA82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C0964-DA39-4BDE-8D21-35ACCE5BB0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FE6F0-746C-40CD-8A26-26FF5EC47C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A9CEA-BC20-4391-AC4F-21444BE994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FB7EF-2B7D-4A26-935F-3016A858B9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89CA0-A62E-493D-A73C-023240469A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7B6B1-466E-4FA9-9E3D-88F6C46FAD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5EF89-96DD-4538-9738-C798FCC446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ED59F-7CE1-46C3-9ACF-3BA80461D6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42BEC-5222-4A44-93FE-7F39D0F4D7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DBDC2-A0B7-4191-A5BA-006EDFE54A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418C4C-96CD-4CBA-B251-98C1B9E9EAB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E153-9572-4A77-A14D-E18D7472CE04}" type="slidenum">
              <a:rPr lang="en-US"/>
              <a:pPr/>
              <a:t>1</a:t>
            </a:fld>
            <a:endParaRPr lang="en-US"/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1371600" y="838200"/>
            <a:ext cx="6172200" cy="457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HolidayWish"/>
              </a:rPr>
              <a:t>Length</a:t>
            </a:r>
          </a:p>
          <a:p>
            <a:pPr algn="ctr"/>
            <a:r>
              <a:rPr lang="en-US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HolidayWish"/>
              </a:rPr>
              <a:t>in the </a:t>
            </a:r>
          </a:p>
          <a:p>
            <a:pPr algn="ctr"/>
            <a:r>
              <a:rPr lang="en-US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HolidayWish"/>
              </a:rPr>
              <a:t>Customary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59CB4-CC22-416E-88AB-2DB0D8B3AF01}" type="slidenum">
              <a:rPr lang="en-US"/>
              <a:pPr/>
              <a:t>10</a:t>
            </a:fld>
            <a:endParaRPr lang="en-US"/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28600" y="-76200"/>
            <a:ext cx="853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>
                <a:solidFill>
                  <a:schemeClr val="bg1"/>
                </a:solidFill>
                <a:latin typeface="Arial" charset="0"/>
              </a:rPr>
              <a:t>Customary Length Conversion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52400" y="533400"/>
            <a:ext cx="3733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bg1"/>
                </a:solidFill>
                <a:latin typeface="Arial" charset="0"/>
              </a:rPr>
              <a:t>Examples: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52400" y="1371600"/>
            <a:ext cx="4953000" cy="8239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bg1"/>
                </a:solidFill>
                <a:latin typeface="Arial" charset="0"/>
              </a:rPr>
              <a:t>246 ft = _____ yd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5029200" y="914400"/>
            <a:ext cx="4038600" cy="1676400"/>
          </a:xfrm>
          <a:prstGeom prst="cloudCallout">
            <a:avLst>
              <a:gd name="adj1" fmla="val 47329"/>
              <a:gd name="adj2" fmla="val 57671"/>
            </a:avLst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562600" y="1279525"/>
            <a:ext cx="342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  <a:latin typeface="Arial" charset="0"/>
              </a:rPr>
              <a:t>3 ft = 1yd</a:t>
            </a:r>
            <a:endParaRPr lang="en-US" sz="32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52400" y="2346325"/>
            <a:ext cx="487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  <a:latin typeface="Arial" charset="0"/>
              </a:rPr>
              <a:t>246 </a:t>
            </a:r>
            <a:r>
              <a:rPr lang="en-US" sz="4000">
                <a:solidFill>
                  <a:srgbClr val="FFFF00"/>
                </a:solidFill>
                <a:latin typeface="Arial" charset="0"/>
                <a:cs typeface="Arial" charset="0"/>
              </a:rPr>
              <a:t>÷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 3 = 82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514600" y="1295400"/>
            <a:ext cx="152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>
                <a:solidFill>
                  <a:srgbClr val="FFFF00"/>
                </a:solidFill>
                <a:latin typeface="Arial" charset="0"/>
              </a:rPr>
              <a:t>82</a:t>
            </a:r>
          </a:p>
        </p:txBody>
      </p:sp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4514850" y="2559050"/>
          <a:ext cx="114300" cy="215900"/>
        </p:xfrm>
        <a:graphic>
          <a:graphicData uri="http://schemas.openxmlformats.org/presentationml/2006/ole">
            <p:oleObj spid="_x0000_s19481" name="Equation" r:id="rId3" imgW="114151" imgH="215619" progId="Equation.3">
              <p:embed/>
            </p:oleObj>
          </a:graphicData>
        </a:graphic>
      </p:graphicFrame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304800" y="3810000"/>
            <a:ext cx="29718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V="1">
            <a:off x="3276600" y="2971800"/>
            <a:ext cx="1066800" cy="838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4343400" y="2971800"/>
            <a:ext cx="1066800" cy="838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5334000" y="3810000"/>
            <a:ext cx="2819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3962400" y="3200400"/>
            <a:ext cx="137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" charset="0"/>
              </a:rPr>
              <a:t>as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124200" y="3810000"/>
            <a:ext cx="259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  <a:latin typeface="Arial" charset="0"/>
              </a:rPr>
              <a:t>(just like)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0" y="5334000"/>
            <a:ext cx="457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" charset="0"/>
              </a:rPr>
              <a:t>Relating factor</a:t>
            </a:r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3886200" y="5943600"/>
            <a:ext cx="4876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1066800" y="3048000"/>
            <a:ext cx="175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" charset="0"/>
              </a:rPr>
              <a:t>3 ft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4343400" y="5181600"/>
            <a:ext cx="510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  <a:latin typeface="Arial" charset="0"/>
              </a:rPr>
              <a:t>is equal to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5943600" y="3048000"/>
            <a:ext cx="175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" charset="0"/>
              </a:rPr>
              <a:t>246 ft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228600" y="3810000"/>
            <a:ext cx="281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" charset="0"/>
              </a:rPr>
              <a:t>1 yd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5410200" y="3886200"/>
            <a:ext cx="274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" charset="0"/>
              </a:rPr>
              <a:t>82 yd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4343400" y="6096000"/>
            <a:ext cx="510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  <a:latin typeface="Arial" charset="0"/>
                <a:cs typeface="Arial" charset="0"/>
              </a:rPr>
              <a:t>÷</a:t>
            </a:r>
            <a:r>
              <a:rPr lang="en-US" sz="4400">
                <a:solidFill>
                  <a:srgbClr val="FFFF00"/>
                </a:solidFill>
                <a:latin typeface="Arial" charset="0"/>
              </a:rPr>
              <a:t> 3</a:t>
            </a:r>
          </a:p>
        </p:txBody>
      </p:sp>
      <p:graphicFrame>
        <p:nvGraphicFramePr>
          <p:cNvPr id="19480" name="Object 2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9482" name="Equation" r:id="rId4" imgW="114151" imgH="21561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3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3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autoUpdateAnimBg="0"/>
      <p:bldP spid="19460" grpId="0" autoUpdateAnimBg="0"/>
      <p:bldP spid="19461" grpId="0" animBg="1" autoUpdateAnimBg="0"/>
      <p:bldP spid="19462" grpId="0" autoUpdateAnimBg="0"/>
      <p:bldP spid="19463" grpId="0" autoUpdateAnimBg="0"/>
      <p:bldP spid="19464" grpId="0" autoUpdateAnimBg="0"/>
      <p:bldP spid="19466" grpId="0" animBg="1"/>
      <p:bldP spid="19467" grpId="0" animBg="1"/>
      <p:bldP spid="19468" grpId="0" animBg="1"/>
      <p:bldP spid="19469" grpId="0" animBg="1"/>
      <p:bldP spid="19470" grpId="0" autoUpdateAnimBg="0"/>
      <p:bldP spid="19471" grpId="0" autoUpdateAnimBg="0"/>
      <p:bldP spid="19472" grpId="0" autoUpdateAnimBg="0"/>
      <p:bldP spid="19473" grpId="0" animBg="1"/>
      <p:bldP spid="19474" grpId="0" autoUpdateAnimBg="0"/>
      <p:bldP spid="19475" grpId="0" autoUpdateAnimBg="0"/>
      <p:bldP spid="19476" grpId="0" autoUpdateAnimBg="0"/>
      <p:bldP spid="19477" grpId="0" autoUpdateAnimBg="0"/>
      <p:bldP spid="19478" grpId="0" autoUpdateAnimBg="0"/>
      <p:bldP spid="1947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37C45-3ED9-4446-808C-978D91BC068E}" type="slidenum">
              <a:rPr lang="en-US"/>
              <a:pPr/>
              <a:t>2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362200"/>
            <a:ext cx="64008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000">
                <a:latin typeface="Storybook" pitchFamily="2" charset="0"/>
              </a:rPr>
              <a:t>       </a:t>
            </a:r>
            <a:r>
              <a:rPr lang="en-US" sz="4800">
                <a:solidFill>
                  <a:schemeClr val="bg1"/>
                </a:solidFill>
                <a:latin typeface="Arial" charset="0"/>
              </a:rPr>
              <a:t>12 inches = 1 foot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800">
                <a:solidFill>
                  <a:schemeClr val="bg1"/>
                </a:solidFill>
                <a:latin typeface="Arial" charset="0"/>
              </a:rPr>
              <a:t>             3 feet = 1 yard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800">
                <a:solidFill>
                  <a:schemeClr val="bg1"/>
                </a:solidFill>
                <a:latin typeface="Arial" charset="0"/>
              </a:rPr>
              <a:t>      36 inches = 1 yard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800">
                <a:solidFill>
                  <a:schemeClr val="bg1"/>
                </a:solidFill>
                <a:latin typeface="Arial" charset="0"/>
              </a:rPr>
              <a:t>      5280 feet = 1 mile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800">
                <a:solidFill>
                  <a:schemeClr val="bg1"/>
                </a:solidFill>
                <a:latin typeface="Arial" charset="0"/>
              </a:rPr>
              <a:t>   1760 yards  = 1 mile</a:t>
            </a:r>
          </a:p>
        </p:txBody>
      </p:sp>
      <p:sp>
        <p:nvSpPr>
          <p:cNvPr id="4100" name="WordArt 4"/>
          <p:cNvSpPr>
            <a:spLocks noChangeArrowheads="1" noChangeShapeType="1"/>
          </p:cNvSpPr>
          <p:nvPr/>
        </p:nvSpPr>
        <p:spPr bwMode="auto">
          <a:xfrm>
            <a:off x="685800" y="304800"/>
            <a:ext cx="77724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HolidayWish"/>
              </a:rPr>
              <a:t>Customary Units of Length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  <p:bldP spid="4100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596-4CDA-4330-BAFD-EC5E8DAEE83B}" type="slidenum">
              <a:rPr lang="en-US"/>
              <a:pPr/>
              <a:t>3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8610600" cy="4953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>
                <a:solidFill>
                  <a:schemeClr val="bg1"/>
                </a:solidFill>
                <a:latin typeface="Arial" charset="0"/>
              </a:rPr>
              <a:t>To change larger units to smaller units, multiply.</a:t>
            </a:r>
          </a:p>
          <a:p>
            <a:pPr algn="ctr">
              <a:buFontTx/>
              <a:buNone/>
            </a:pPr>
            <a:r>
              <a:rPr lang="en-US" sz="4800">
                <a:solidFill>
                  <a:schemeClr val="bg1"/>
                </a:solidFill>
                <a:latin typeface="Arial" charset="0"/>
              </a:rPr>
              <a:t>Use a bridge map to help make the conversions.</a:t>
            </a:r>
          </a:p>
        </p:txBody>
      </p:sp>
      <p:sp>
        <p:nvSpPr>
          <p:cNvPr id="5127" name="WordArt 7"/>
          <p:cNvSpPr>
            <a:spLocks noChangeArrowheads="1" noChangeShapeType="1"/>
          </p:cNvSpPr>
          <p:nvPr/>
        </p:nvSpPr>
        <p:spPr bwMode="auto">
          <a:xfrm>
            <a:off x="685800" y="228600"/>
            <a:ext cx="77724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HolidayWish"/>
              </a:rPr>
              <a:t>Customary Units of Length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  <p:bldP spid="5127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7BB1-7833-463B-B0E1-57FFD09961DB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609600" y="-228600"/>
            <a:ext cx="7620000" cy="27813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44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Arial Unicode MS"/>
                <a:ea typeface="Arial Unicode MS"/>
                <a:cs typeface="Arial Unicode MS"/>
              </a:rPr>
              <a:t>Bridge Map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304800" y="3581400"/>
            <a:ext cx="29718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V="1">
            <a:off x="3276600" y="2743200"/>
            <a:ext cx="1066800" cy="838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4343400" y="2743200"/>
            <a:ext cx="1066800" cy="838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5334000" y="3581400"/>
            <a:ext cx="2819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962400" y="2971800"/>
            <a:ext cx="137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" charset="0"/>
              </a:rPr>
              <a:t>as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124200" y="3581400"/>
            <a:ext cx="259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  <a:latin typeface="Arial" charset="0"/>
              </a:rPr>
              <a:t>(just like)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0" y="4876800"/>
            <a:ext cx="457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" charset="0"/>
              </a:rPr>
              <a:t>Relating factor</a:t>
            </a: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3886200" y="5486400"/>
            <a:ext cx="4876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68" grpId="0" animBg="1"/>
      <p:bldP spid="11269" grpId="0" animBg="1"/>
      <p:bldP spid="11270" grpId="0" animBg="1"/>
      <p:bldP spid="11271" grpId="0" autoUpdateAnimBg="0"/>
      <p:bldP spid="11272" grpId="0" autoUpdateAnimBg="0"/>
      <p:bldP spid="11273" grpId="0" autoUpdateAnimBg="0"/>
      <p:bldP spid="112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8D4F4-482B-4AF0-91EB-DA936D3DB2F3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8600" y="-76200"/>
            <a:ext cx="853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>
                <a:solidFill>
                  <a:schemeClr val="bg1"/>
                </a:solidFill>
                <a:latin typeface="Arial" charset="0"/>
              </a:rPr>
              <a:t>Customary Length Conversion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52400" y="533400"/>
            <a:ext cx="3733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bg1"/>
                </a:solidFill>
                <a:latin typeface="Arial" charset="0"/>
              </a:rPr>
              <a:t>Examples: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2400" y="1371600"/>
            <a:ext cx="4953000" cy="8239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bg1"/>
                </a:solidFill>
                <a:latin typeface="Arial" charset="0"/>
              </a:rPr>
              <a:t>4 ft = _____ in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4876800" y="914400"/>
            <a:ext cx="4191000" cy="1752600"/>
          </a:xfrm>
          <a:prstGeom prst="cloudCallout">
            <a:avLst>
              <a:gd name="adj1" fmla="val 47426"/>
              <a:gd name="adj2" fmla="val 52991"/>
            </a:avLst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257800" y="1279525"/>
            <a:ext cx="342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  <a:latin typeface="Arial" charset="0"/>
              </a:rPr>
              <a:t>1 ft = 12 in</a:t>
            </a:r>
            <a:endParaRPr lang="en-US" sz="32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52400" y="2346325"/>
            <a:ext cx="487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  <a:latin typeface="Arial" charset="0"/>
              </a:rPr>
              <a:t>4 x 12 = 48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133600" y="1295400"/>
            <a:ext cx="152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rgbClr val="FFFF00"/>
                </a:solidFill>
                <a:latin typeface="Arial" charset="0"/>
              </a:rPr>
              <a:t>48</a:t>
            </a:r>
          </a:p>
        </p:txBody>
      </p:sp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4514850" y="2559050"/>
          <a:ext cx="114300" cy="215900"/>
        </p:xfrm>
        <a:graphic>
          <a:graphicData uri="http://schemas.openxmlformats.org/presentationml/2006/ole">
            <p:oleObj spid="_x0000_s13322" name="Equation" r:id="rId3" imgW="114151" imgH="215619" progId="Equation.3">
              <p:embed/>
            </p:oleObj>
          </a:graphicData>
        </a:graphic>
      </p:graphicFrame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304800" y="3810000"/>
            <a:ext cx="29718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V="1">
            <a:off x="3276600" y="2971800"/>
            <a:ext cx="1066800" cy="838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4343400" y="2971800"/>
            <a:ext cx="1066800" cy="838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5334000" y="3810000"/>
            <a:ext cx="2819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3962400" y="3200400"/>
            <a:ext cx="137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" charset="0"/>
              </a:rPr>
              <a:t>as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124200" y="3810000"/>
            <a:ext cx="259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  <a:latin typeface="Arial" charset="0"/>
              </a:rPr>
              <a:t>(just like)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0" y="5334000"/>
            <a:ext cx="457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" charset="0"/>
              </a:rPr>
              <a:t>Relating factor</a:t>
            </a: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3886200" y="5943600"/>
            <a:ext cx="4876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1066800" y="3048000"/>
            <a:ext cx="175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" charset="0"/>
              </a:rPr>
              <a:t>1 ft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4343400" y="5181600"/>
            <a:ext cx="510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  <a:latin typeface="Arial" charset="0"/>
              </a:rPr>
              <a:t>is equal to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5943600" y="3048000"/>
            <a:ext cx="175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" charset="0"/>
              </a:rPr>
              <a:t>4 ft 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228600" y="3810000"/>
            <a:ext cx="281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" charset="0"/>
              </a:rPr>
              <a:t>12 in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5715000" y="3886200"/>
            <a:ext cx="274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" charset="0"/>
              </a:rPr>
              <a:t>48 in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4343400" y="6096000"/>
            <a:ext cx="510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  <a:latin typeface="Arial" charset="0"/>
              </a:rPr>
              <a:t>X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3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3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  <p:bldP spid="13316" grpId="0" autoUpdateAnimBg="0"/>
      <p:bldP spid="13317" grpId="0" animBg="1" autoUpdateAnimBg="0"/>
      <p:bldP spid="13318" grpId="0" autoUpdateAnimBg="0"/>
      <p:bldP spid="13319" grpId="0" autoUpdateAnimBg="0"/>
      <p:bldP spid="13320" grpId="0" autoUpdateAnimBg="0"/>
      <p:bldP spid="13323" grpId="0" animBg="1"/>
      <p:bldP spid="13324" grpId="0" animBg="1"/>
      <p:bldP spid="13325" grpId="0" animBg="1"/>
      <p:bldP spid="13326" grpId="0" animBg="1"/>
      <p:bldP spid="13327" grpId="0" autoUpdateAnimBg="0"/>
      <p:bldP spid="13328" grpId="0" autoUpdateAnimBg="0"/>
      <p:bldP spid="13329" grpId="0" autoUpdateAnimBg="0"/>
      <p:bldP spid="13330" grpId="0" animBg="1"/>
      <p:bldP spid="13331" grpId="0" autoUpdateAnimBg="0"/>
      <p:bldP spid="13332" grpId="0" autoUpdateAnimBg="0"/>
      <p:bldP spid="13333" grpId="0" autoUpdateAnimBg="0"/>
      <p:bldP spid="13334" grpId="0" autoUpdateAnimBg="0"/>
      <p:bldP spid="13335" grpId="0" autoUpdateAnimBg="0"/>
      <p:bldP spid="1333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3A0A-DC1C-4A9A-8A7E-F6CADF9A0095}" type="slidenum">
              <a:rPr lang="en-US"/>
              <a:pPr/>
              <a:t>6</a:t>
            </a:fld>
            <a:endParaRPr lang="en-US"/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28600" y="-76200"/>
            <a:ext cx="853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>
                <a:solidFill>
                  <a:schemeClr val="bg1"/>
                </a:solidFill>
                <a:latin typeface="Arial" charset="0"/>
              </a:rPr>
              <a:t>Customary Length Conversion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" y="533400"/>
            <a:ext cx="3733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bg1"/>
                </a:solidFill>
                <a:latin typeface="Arial" charset="0"/>
              </a:rPr>
              <a:t>Examples: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52400" y="1371600"/>
            <a:ext cx="4953000" cy="8239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bg1"/>
                </a:solidFill>
                <a:latin typeface="Arial" charset="0"/>
              </a:rPr>
              <a:t>4 yd 2 ft = ___ft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4876800" y="914400"/>
            <a:ext cx="4191000" cy="1752600"/>
          </a:xfrm>
          <a:prstGeom prst="cloudCallout">
            <a:avLst>
              <a:gd name="adj1" fmla="val 47426"/>
              <a:gd name="adj2" fmla="val 52991"/>
            </a:avLst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257800" y="1279525"/>
            <a:ext cx="342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  <a:latin typeface="Arial" charset="0"/>
              </a:rPr>
              <a:t>1 yd = 3ft</a:t>
            </a:r>
            <a:endParaRPr lang="en-US" sz="32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52400" y="2346325"/>
            <a:ext cx="487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  <a:latin typeface="Arial" charset="0"/>
              </a:rPr>
              <a:t>4 x 3 = 12 + 2 = 14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048000" y="1385888"/>
            <a:ext cx="1524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rgbClr val="FFFF00"/>
                </a:solidFill>
                <a:latin typeface="Arial" charset="0"/>
              </a:rPr>
              <a:t>14</a:t>
            </a:r>
          </a:p>
        </p:txBody>
      </p:sp>
      <p:graphicFrame>
        <p:nvGraphicFramePr>
          <p:cNvPr id="20480" name="Object 0"/>
          <p:cNvGraphicFramePr>
            <a:graphicFrameLocks noChangeAspect="1"/>
          </p:cNvGraphicFramePr>
          <p:nvPr/>
        </p:nvGraphicFramePr>
        <p:xfrm>
          <a:off x="4514850" y="2559050"/>
          <a:ext cx="114300" cy="215900"/>
        </p:xfrm>
        <a:graphic>
          <a:graphicData uri="http://schemas.openxmlformats.org/presentationml/2006/ole">
            <p:oleObj spid="_x0000_s20481" name="Equation" r:id="rId3" imgW="114151" imgH="215619" progId="Equation.3">
              <p:embed/>
            </p:oleObj>
          </a:graphicData>
        </a:graphic>
      </p:graphicFrame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304800" y="3810000"/>
            <a:ext cx="29718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V="1">
            <a:off x="3276600" y="2971800"/>
            <a:ext cx="1066800" cy="838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4343400" y="2971800"/>
            <a:ext cx="1066800" cy="838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5334000" y="3810000"/>
            <a:ext cx="2819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3962400" y="3200400"/>
            <a:ext cx="137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" charset="0"/>
              </a:rPr>
              <a:t>as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3124200" y="3810000"/>
            <a:ext cx="259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  <a:latin typeface="Arial" charset="0"/>
              </a:rPr>
              <a:t>(just like)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0" y="5334000"/>
            <a:ext cx="457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" charset="0"/>
              </a:rPr>
              <a:t>Relating factor</a:t>
            </a:r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3886200" y="5943600"/>
            <a:ext cx="4876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1066800" y="3048000"/>
            <a:ext cx="175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" charset="0"/>
              </a:rPr>
              <a:t>1 yd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4343400" y="5181600"/>
            <a:ext cx="510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  <a:latin typeface="Arial" charset="0"/>
              </a:rPr>
              <a:t>is equal to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5943600" y="3048000"/>
            <a:ext cx="220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" charset="0"/>
              </a:rPr>
              <a:t>4 yd 2 ft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228600" y="3810000"/>
            <a:ext cx="281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" charset="0"/>
              </a:rPr>
              <a:t>3 ft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5715000" y="3886200"/>
            <a:ext cx="274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" charset="0"/>
              </a:rPr>
              <a:t>14 ft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4343400" y="6096000"/>
            <a:ext cx="510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  <a:latin typeface="Arial" charset="0"/>
              </a:rPr>
              <a:t>X 3 and  + 2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3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3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utoUpdateAnimBg="0"/>
      <p:bldP spid="17413" grpId="0" animBg="1" autoUpdateAnimBg="0"/>
      <p:bldP spid="17414" grpId="0" autoUpdateAnimBg="0"/>
      <p:bldP spid="17415" grpId="0" autoUpdateAnimBg="0"/>
      <p:bldP spid="17416" grpId="0" autoUpdateAnimBg="0"/>
      <p:bldP spid="17419" grpId="0" animBg="1"/>
      <p:bldP spid="17420" grpId="0" animBg="1"/>
      <p:bldP spid="17421" grpId="0" animBg="1"/>
      <p:bldP spid="17422" grpId="0" animBg="1"/>
      <p:bldP spid="17423" grpId="0" autoUpdateAnimBg="0"/>
      <p:bldP spid="17424" grpId="0" autoUpdateAnimBg="0"/>
      <p:bldP spid="17425" grpId="0" autoUpdateAnimBg="0"/>
      <p:bldP spid="17426" grpId="0" animBg="1"/>
      <p:bldP spid="17427" grpId="0" autoUpdateAnimBg="0"/>
      <p:bldP spid="17428" grpId="0" autoUpdateAnimBg="0"/>
      <p:bldP spid="17429" grpId="0" autoUpdateAnimBg="0"/>
      <p:bldP spid="17430" grpId="0" autoUpdateAnimBg="0"/>
      <p:bldP spid="17431" grpId="0" autoUpdateAnimBg="0"/>
      <p:bldP spid="1743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2532-1FEA-4256-8104-8839A755FADC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362200"/>
            <a:ext cx="83820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800">
                <a:solidFill>
                  <a:schemeClr val="bg1"/>
                </a:solidFill>
                <a:latin typeface="Arial" charset="0"/>
              </a:rPr>
              <a:t>To change smaller units to larger units, divide.</a:t>
            </a:r>
          </a:p>
          <a:p>
            <a:pPr algn="ctr">
              <a:buFontTx/>
              <a:buNone/>
            </a:pPr>
            <a:r>
              <a:rPr lang="en-US" sz="4800">
                <a:solidFill>
                  <a:schemeClr val="bg1"/>
                </a:solidFill>
                <a:latin typeface="Arial" charset="0"/>
              </a:rPr>
              <a:t>Use a bridge map to help make the conversions.</a:t>
            </a:r>
          </a:p>
          <a:p>
            <a:pPr algn="ctr">
              <a:buFontTx/>
              <a:buNone/>
            </a:pPr>
            <a:endParaRPr lang="en-US" sz="4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7" name="WordArt 3"/>
          <p:cNvSpPr>
            <a:spLocks noChangeArrowheads="1" noChangeShapeType="1"/>
          </p:cNvSpPr>
          <p:nvPr/>
        </p:nvSpPr>
        <p:spPr bwMode="auto">
          <a:xfrm>
            <a:off x="533400" y="228600"/>
            <a:ext cx="77724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HolidayWish"/>
              </a:rPr>
              <a:t>Customary Units of Length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utoUpdateAnimBg="0"/>
      <p:bldP spid="6147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EAD9-1B9B-4CD8-B9AA-296337E79A44}" type="slidenum">
              <a:rPr lang="en-US"/>
              <a:pPr/>
              <a:t>8</a:t>
            </a:fld>
            <a:endParaRPr lang="en-US"/>
          </a:p>
        </p:txBody>
      </p:sp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609600" y="-228600"/>
            <a:ext cx="7620000" cy="27813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44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Arial Unicode MS"/>
                <a:ea typeface="Arial Unicode MS"/>
                <a:cs typeface="Arial Unicode MS"/>
              </a:rPr>
              <a:t>Bridge Map</a:t>
            </a: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304800" y="3581400"/>
            <a:ext cx="29718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V="1">
            <a:off x="3276600" y="2743200"/>
            <a:ext cx="1066800" cy="838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4343400" y="2743200"/>
            <a:ext cx="1066800" cy="838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5334000" y="3581400"/>
            <a:ext cx="2819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962400" y="2971800"/>
            <a:ext cx="137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" charset="0"/>
              </a:rPr>
              <a:t>as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124200" y="3581400"/>
            <a:ext cx="259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  <a:latin typeface="Arial" charset="0"/>
              </a:rPr>
              <a:t>(just like)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0" y="4876800"/>
            <a:ext cx="457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" charset="0"/>
              </a:rPr>
              <a:t>Relating factor</a:t>
            </a: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3886200" y="5486400"/>
            <a:ext cx="4876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animBg="1"/>
      <p:bldP spid="18436" grpId="0" animBg="1"/>
      <p:bldP spid="18437" grpId="0" animBg="1"/>
      <p:bldP spid="18438" grpId="0" animBg="1"/>
      <p:bldP spid="18439" grpId="0" autoUpdateAnimBg="0"/>
      <p:bldP spid="18440" grpId="0" autoUpdateAnimBg="0"/>
      <p:bldP spid="18441" grpId="0" autoUpdateAnimBg="0"/>
      <p:bldP spid="184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3D44-2CE1-47B8-AB59-3824395FEABF}" type="slidenum">
              <a:rPr lang="en-US"/>
              <a:pPr/>
              <a:t>9</a:t>
            </a:fld>
            <a:endParaRPr lang="en-US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28600" y="-76200"/>
            <a:ext cx="853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>
                <a:solidFill>
                  <a:schemeClr val="bg1"/>
                </a:solidFill>
                <a:latin typeface="Arial" charset="0"/>
              </a:rPr>
              <a:t>Customary Length Conversion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52400" y="533400"/>
            <a:ext cx="3733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bg1"/>
                </a:solidFill>
                <a:latin typeface="Arial" charset="0"/>
              </a:rPr>
              <a:t>Examples: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52400" y="1371600"/>
            <a:ext cx="4953000" cy="8239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bg1"/>
                </a:solidFill>
                <a:latin typeface="Arial" charset="0"/>
              </a:rPr>
              <a:t>72 in = _____ ft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4876800" y="914400"/>
            <a:ext cx="4191000" cy="1752600"/>
          </a:xfrm>
          <a:prstGeom prst="cloudCallout">
            <a:avLst>
              <a:gd name="adj1" fmla="val 47426"/>
              <a:gd name="adj2" fmla="val 52991"/>
            </a:avLst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257800" y="1279525"/>
            <a:ext cx="342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  <a:latin typeface="Arial" charset="0"/>
              </a:rPr>
              <a:t>1 ft = 12 in</a:t>
            </a:r>
            <a:endParaRPr lang="en-US" sz="32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52400" y="2346325"/>
            <a:ext cx="487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  <a:latin typeface="Arial" charset="0"/>
              </a:rPr>
              <a:t>72 </a:t>
            </a:r>
            <a:r>
              <a:rPr lang="en-US" sz="4000">
                <a:solidFill>
                  <a:srgbClr val="FFFF00"/>
                </a:solidFill>
                <a:latin typeface="Arial" charset="0"/>
                <a:cs typeface="Arial" charset="0"/>
              </a:rPr>
              <a:t>÷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 12 = 6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133600" y="1295400"/>
            <a:ext cx="152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>
                <a:solidFill>
                  <a:srgbClr val="FFFF00"/>
                </a:solidFill>
                <a:latin typeface="Arial" charset="0"/>
              </a:rPr>
              <a:t>6</a:t>
            </a:r>
          </a:p>
        </p:txBody>
      </p:sp>
      <p:graphicFrame>
        <p:nvGraphicFramePr>
          <p:cNvPr id="21504" name="Object 0"/>
          <p:cNvGraphicFramePr>
            <a:graphicFrameLocks noChangeAspect="1"/>
          </p:cNvGraphicFramePr>
          <p:nvPr/>
        </p:nvGraphicFramePr>
        <p:xfrm>
          <a:off x="4514850" y="2559050"/>
          <a:ext cx="114300" cy="215900"/>
        </p:xfrm>
        <a:graphic>
          <a:graphicData uri="http://schemas.openxmlformats.org/presentationml/2006/ole">
            <p:oleObj spid="_x0000_s21506" name="Equation" r:id="rId3" imgW="114151" imgH="215619" progId="Equation.3">
              <p:embed/>
            </p:oleObj>
          </a:graphicData>
        </a:graphic>
      </p:graphicFrame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304800" y="3810000"/>
            <a:ext cx="29718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3276600" y="2971800"/>
            <a:ext cx="1066800" cy="838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4343400" y="2971800"/>
            <a:ext cx="1066800" cy="838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5334000" y="3810000"/>
            <a:ext cx="2819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3962400" y="3200400"/>
            <a:ext cx="137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" charset="0"/>
              </a:rPr>
              <a:t>as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3124200" y="3810000"/>
            <a:ext cx="259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  <a:latin typeface="Arial" charset="0"/>
              </a:rPr>
              <a:t>(just like)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0" y="5334000"/>
            <a:ext cx="457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" charset="0"/>
              </a:rPr>
              <a:t>Relating factor</a:t>
            </a:r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3886200" y="5943600"/>
            <a:ext cx="4876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1066800" y="3048000"/>
            <a:ext cx="175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" charset="0"/>
              </a:rPr>
              <a:t>1 ft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4343400" y="5181600"/>
            <a:ext cx="510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  <a:latin typeface="Arial" charset="0"/>
              </a:rPr>
              <a:t>is equal to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5943600" y="3048000"/>
            <a:ext cx="175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" charset="0"/>
              </a:rPr>
              <a:t>6 ft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228600" y="3810000"/>
            <a:ext cx="281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" charset="0"/>
              </a:rPr>
              <a:t>12 in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5715000" y="3886200"/>
            <a:ext cx="274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Arial" charset="0"/>
              </a:rPr>
              <a:t>72 in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4343400" y="6096000"/>
            <a:ext cx="510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  <a:latin typeface="Arial" charset="0"/>
                <a:cs typeface="Arial" charset="0"/>
              </a:rPr>
              <a:t>÷</a:t>
            </a:r>
            <a:r>
              <a:rPr lang="en-US" sz="4400">
                <a:solidFill>
                  <a:srgbClr val="FFFF00"/>
                </a:solidFill>
                <a:latin typeface="Arial" charset="0"/>
              </a:rPr>
              <a:t> 12</a:t>
            </a:r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1507" name="Equation" r:id="rId4" imgW="114151" imgH="21561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3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3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autoUpdateAnimBg="0"/>
      <p:bldP spid="16388" grpId="0" autoUpdateAnimBg="0"/>
      <p:bldP spid="16389" grpId="0" animBg="1" autoUpdateAnimBg="0"/>
      <p:bldP spid="16390" grpId="0" autoUpdateAnimBg="0"/>
      <p:bldP spid="16391" grpId="0" autoUpdateAnimBg="0"/>
      <p:bldP spid="16392" grpId="0" autoUpdateAnimBg="0"/>
      <p:bldP spid="16395" grpId="0" animBg="1"/>
      <p:bldP spid="16396" grpId="0" animBg="1"/>
      <p:bldP spid="16397" grpId="0" animBg="1"/>
      <p:bldP spid="16398" grpId="0" animBg="1"/>
      <p:bldP spid="16399" grpId="0" autoUpdateAnimBg="0"/>
      <p:bldP spid="16400" grpId="0" autoUpdateAnimBg="0"/>
      <p:bldP spid="16401" grpId="0" autoUpdateAnimBg="0"/>
      <p:bldP spid="16402" grpId="0" animBg="1"/>
      <p:bldP spid="16403" grpId="0" autoUpdateAnimBg="0"/>
      <p:bldP spid="16404" grpId="0" autoUpdateAnimBg="0"/>
      <p:bldP spid="16405" grpId="0" autoUpdateAnimBg="0"/>
      <p:bldP spid="16406" grpId="0" autoUpdateAnimBg="0"/>
      <p:bldP spid="16407" grpId="0" autoUpdateAnimBg="0"/>
      <p:bldP spid="16408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288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Santa Fe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Santa Fe ISD</dc:creator>
  <cp:lastModifiedBy>thenry</cp:lastModifiedBy>
  <cp:revision>11</cp:revision>
  <dcterms:created xsi:type="dcterms:W3CDTF">2002-11-22T15:56:05Z</dcterms:created>
  <dcterms:modified xsi:type="dcterms:W3CDTF">2014-04-21T15:01:11Z</dcterms:modified>
</cp:coreProperties>
</file>